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7" r:id="rId4"/>
    <p:sldId id="269" r:id="rId5"/>
    <p:sldId id="270" r:id="rId6"/>
    <p:sldId id="280" r:id="rId7"/>
    <p:sldId id="271" r:id="rId8"/>
    <p:sldId id="282" r:id="rId9"/>
    <p:sldId id="272" r:id="rId10"/>
    <p:sldId id="274" r:id="rId11"/>
    <p:sldId id="276" r:id="rId12"/>
    <p:sldId id="27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19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6841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793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821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74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391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28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93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957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91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9CA29-CC99-4121-8A16-F05E4F15A47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2E93C-2D5E-46BB-8C7D-EACDB8E5EF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261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4"/>
          <p:cNvSpPr txBox="1">
            <a:spLocks noChangeArrowheads="1"/>
          </p:cNvSpPr>
          <p:nvPr/>
        </p:nvSpPr>
        <p:spPr bwMode="auto">
          <a:xfrm>
            <a:off x="1098551" y="1004889"/>
            <a:ext cx="37337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4000" dirty="0">
                <a:solidFill>
                  <a:schemeClr val="bg1"/>
                </a:solidFill>
                <a:latin typeface="Calibri" pitchFamily="34" charset="0"/>
              </a:rPr>
              <a:t>BH-MOULD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kumimoji="1" lang="en-US" altLang="zh-CN" sz="40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kumimoji="1" lang="en-US" altLang="zh-CN" sz="40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kumimoji="1" lang="en-US" altLang="zh-CN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图片 4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1500"/>
            <a:ext cx="12192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产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品胶厚分析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2280079" y="2068064"/>
            <a:ext cx="444500" cy="45243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lg"/>
          </a:ln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cxnSp>
        <p:nvCxnSpPr>
          <p:cNvPr id="11" name="肘形连接符 17"/>
          <p:cNvCxnSpPr>
            <a:cxnSpLocks noChangeShapeType="1"/>
            <a:stCxn id="5" idx="2"/>
          </p:cNvCxnSpPr>
          <p:nvPr/>
        </p:nvCxnSpPr>
        <p:spPr bwMode="auto">
          <a:xfrm rot="16200000" flipH="1">
            <a:off x="2241185" y="2781645"/>
            <a:ext cx="960438" cy="438150"/>
          </a:xfrm>
          <a:prstGeom prst="bentConnector3">
            <a:avLst>
              <a:gd name="adj1" fmla="val 83917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585" y="865903"/>
            <a:ext cx="3873529" cy="281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385" y="1457937"/>
            <a:ext cx="4080573" cy="339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肘形连接符 23"/>
          <p:cNvCxnSpPr/>
          <p:nvPr/>
        </p:nvCxnSpPr>
        <p:spPr bwMode="auto">
          <a:xfrm>
            <a:off x="4546833" y="2718033"/>
            <a:ext cx="1753299" cy="36072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0891" y="4585632"/>
            <a:ext cx="1613051" cy="14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肘形连接符 26"/>
          <p:cNvCxnSpPr/>
          <p:nvPr/>
        </p:nvCxnSpPr>
        <p:spPr bwMode="auto">
          <a:xfrm rot="10800000" flipV="1">
            <a:off x="4278386" y="4362275"/>
            <a:ext cx="1988191" cy="796954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  <p:sp>
        <p:nvSpPr>
          <p:cNvPr id="28" name="矩形 27"/>
          <p:cNvSpPr/>
          <p:nvPr/>
        </p:nvSpPr>
        <p:spPr>
          <a:xfrm>
            <a:off x="2936147" y="6233020"/>
            <a:ext cx="1057013" cy="260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反面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889072" y="5016617"/>
            <a:ext cx="2634143" cy="141773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红色面可能导致缩胶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外观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面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处理分析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Rectangle 310"/>
          <p:cNvSpPr>
            <a:spLocks noChangeArrowheads="1"/>
          </p:cNvSpPr>
          <p:nvPr/>
        </p:nvSpPr>
        <p:spPr bwMode="auto">
          <a:xfrm>
            <a:off x="2131590" y="1185935"/>
            <a:ext cx="502553" cy="2857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1200" b="1" dirty="0" smtClean="0"/>
              <a:t>纹面</a:t>
            </a:r>
            <a:endParaRPr lang="en-US" altLang="zh-CN" sz="1200" b="1" dirty="0"/>
          </a:p>
        </p:txBody>
      </p:sp>
      <p:sp>
        <p:nvSpPr>
          <p:cNvPr id="9" name="Rectangle 310"/>
          <p:cNvSpPr>
            <a:spLocks noChangeArrowheads="1"/>
          </p:cNvSpPr>
          <p:nvPr/>
        </p:nvSpPr>
        <p:spPr bwMode="auto">
          <a:xfrm>
            <a:off x="2095354" y="1798863"/>
            <a:ext cx="706569" cy="2857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1200" b="1" dirty="0" smtClean="0"/>
              <a:t>高光面</a:t>
            </a:r>
            <a:endParaRPr lang="en-US" altLang="zh-CN" sz="12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68" y="1121023"/>
            <a:ext cx="1283295" cy="39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95" y="1777462"/>
            <a:ext cx="1197747" cy="3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957" y="3778324"/>
            <a:ext cx="3944005" cy="22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67" y="2615488"/>
            <a:ext cx="4250246" cy="28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2065" y="1222784"/>
            <a:ext cx="5685080" cy="17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cs typeface="Arial" pitchFamily="34" charset="0"/>
              </a:rPr>
              <a:t>ejection analysis  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顶出分析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" name="流程图: 或者 36"/>
          <p:cNvSpPr>
            <a:spLocks noChangeArrowheads="1"/>
          </p:cNvSpPr>
          <p:nvPr/>
        </p:nvSpPr>
        <p:spPr bwMode="auto">
          <a:xfrm>
            <a:off x="435420" y="5624519"/>
            <a:ext cx="214313" cy="214312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34" name="Rectangle 310"/>
          <p:cNvSpPr>
            <a:spLocks noChangeArrowheads="1"/>
          </p:cNvSpPr>
          <p:nvPr/>
        </p:nvSpPr>
        <p:spPr bwMode="auto">
          <a:xfrm>
            <a:off x="721170" y="5624519"/>
            <a:ext cx="2315645" cy="27918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1200" b="1" dirty="0" smtClean="0"/>
              <a:t>顶</a:t>
            </a:r>
            <a:r>
              <a:rPr lang="zh-CN" altLang="en-US" sz="1200" b="1" dirty="0" smtClean="0"/>
              <a:t>出系统，包含司筒，圆顶</a:t>
            </a:r>
            <a:endParaRPr lang="en-US" altLang="zh-CN" sz="12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842" y="856332"/>
            <a:ext cx="9341228" cy="45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流程图: 或者 17"/>
          <p:cNvSpPr>
            <a:spLocks noChangeArrowheads="1"/>
          </p:cNvSpPr>
          <p:nvPr/>
        </p:nvSpPr>
        <p:spPr bwMode="auto">
          <a:xfrm>
            <a:off x="2069606" y="4420419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0" name="流程图: 或者 17"/>
          <p:cNvSpPr>
            <a:spLocks noChangeArrowheads="1"/>
          </p:cNvSpPr>
          <p:nvPr/>
        </p:nvSpPr>
        <p:spPr bwMode="auto">
          <a:xfrm>
            <a:off x="4049408" y="4378475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1" name="流程图: 或者 17"/>
          <p:cNvSpPr>
            <a:spLocks noChangeArrowheads="1"/>
          </p:cNvSpPr>
          <p:nvPr/>
        </p:nvSpPr>
        <p:spPr bwMode="auto">
          <a:xfrm>
            <a:off x="4108131" y="1685609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2" name="流程图: 或者 17"/>
          <p:cNvSpPr>
            <a:spLocks noChangeArrowheads="1"/>
          </p:cNvSpPr>
          <p:nvPr/>
        </p:nvSpPr>
        <p:spPr bwMode="auto">
          <a:xfrm>
            <a:off x="2069607" y="170238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3" name="流程图: 或者 17"/>
          <p:cNvSpPr>
            <a:spLocks noChangeArrowheads="1"/>
          </p:cNvSpPr>
          <p:nvPr/>
        </p:nvSpPr>
        <p:spPr bwMode="auto">
          <a:xfrm>
            <a:off x="2312887" y="3061404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4" name="流程图: 或者 17"/>
          <p:cNvSpPr>
            <a:spLocks noChangeArrowheads="1"/>
          </p:cNvSpPr>
          <p:nvPr/>
        </p:nvSpPr>
        <p:spPr bwMode="auto">
          <a:xfrm>
            <a:off x="3856462" y="3053015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5" name="流程图: 或者 17"/>
          <p:cNvSpPr>
            <a:spLocks noChangeArrowheads="1"/>
          </p:cNvSpPr>
          <p:nvPr/>
        </p:nvSpPr>
        <p:spPr bwMode="auto">
          <a:xfrm>
            <a:off x="3059508" y="3774468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6" name="流程图: 或者 17"/>
          <p:cNvSpPr>
            <a:spLocks noChangeArrowheads="1"/>
          </p:cNvSpPr>
          <p:nvPr/>
        </p:nvSpPr>
        <p:spPr bwMode="auto">
          <a:xfrm>
            <a:off x="3084675" y="2306394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7" name="流程图: 或者 17"/>
          <p:cNvSpPr>
            <a:spLocks noChangeArrowheads="1"/>
          </p:cNvSpPr>
          <p:nvPr/>
        </p:nvSpPr>
        <p:spPr bwMode="auto">
          <a:xfrm>
            <a:off x="6868109" y="4537866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8" name="流程图: 或者 17"/>
          <p:cNvSpPr>
            <a:spLocks noChangeArrowheads="1"/>
          </p:cNvSpPr>
          <p:nvPr/>
        </p:nvSpPr>
        <p:spPr bwMode="auto">
          <a:xfrm>
            <a:off x="9401585" y="2658732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49" name="流程图: 或者 17"/>
          <p:cNvSpPr>
            <a:spLocks noChangeArrowheads="1"/>
          </p:cNvSpPr>
          <p:nvPr/>
        </p:nvSpPr>
        <p:spPr bwMode="auto">
          <a:xfrm>
            <a:off x="6389937" y="2675510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0" name="流程图: 或者 17"/>
          <p:cNvSpPr>
            <a:spLocks noChangeArrowheads="1"/>
          </p:cNvSpPr>
          <p:nvPr/>
        </p:nvSpPr>
        <p:spPr bwMode="auto">
          <a:xfrm>
            <a:off x="8906634" y="4579811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1" name="流程图: 或者 17"/>
          <p:cNvSpPr>
            <a:spLocks noChangeArrowheads="1"/>
          </p:cNvSpPr>
          <p:nvPr/>
        </p:nvSpPr>
        <p:spPr bwMode="auto">
          <a:xfrm>
            <a:off x="8495574" y="3027848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4" name="流程图: 或者 17"/>
          <p:cNvSpPr>
            <a:spLocks noChangeArrowheads="1"/>
          </p:cNvSpPr>
          <p:nvPr/>
        </p:nvSpPr>
        <p:spPr bwMode="auto">
          <a:xfrm>
            <a:off x="7883177" y="278456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5" name="流程图: 或者 17"/>
          <p:cNvSpPr>
            <a:spLocks noChangeArrowheads="1"/>
          </p:cNvSpPr>
          <p:nvPr/>
        </p:nvSpPr>
        <p:spPr bwMode="auto">
          <a:xfrm>
            <a:off x="7899955" y="327951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6" name="流程图: 或者 17"/>
          <p:cNvSpPr>
            <a:spLocks noChangeArrowheads="1"/>
          </p:cNvSpPr>
          <p:nvPr/>
        </p:nvSpPr>
        <p:spPr bwMode="auto">
          <a:xfrm>
            <a:off x="7597952" y="303623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7" name="流程图: 或者 17"/>
          <p:cNvSpPr>
            <a:spLocks noChangeArrowheads="1"/>
          </p:cNvSpPr>
          <p:nvPr/>
        </p:nvSpPr>
        <p:spPr bwMode="auto">
          <a:xfrm>
            <a:off x="6415104" y="1970835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8" name="流程图: 或者 17"/>
          <p:cNvSpPr>
            <a:spLocks noChangeArrowheads="1"/>
          </p:cNvSpPr>
          <p:nvPr/>
        </p:nvSpPr>
        <p:spPr bwMode="auto">
          <a:xfrm>
            <a:off x="6423493" y="4051304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59" name="流程图: 或者 17"/>
          <p:cNvSpPr>
            <a:spLocks noChangeArrowheads="1"/>
          </p:cNvSpPr>
          <p:nvPr/>
        </p:nvSpPr>
        <p:spPr bwMode="auto">
          <a:xfrm>
            <a:off x="9368029" y="402613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0" name="流程图: 或者 17"/>
          <p:cNvSpPr>
            <a:spLocks noChangeArrowheads="1"/>
          </p:cNvSpPr>
          <p:nvPr/>
        </p:nvSpPr>
        <p:spPr bwMode="auto">
          <a:xfrm>
            <a:off x="9066025" y="3849969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1" name="流程图: 或者 17"/>
          <p:cNvSpPr>
            <a:spLocks noChangeArrowheads="1"/>
          </p:cNvSpPr>
          <p:nvPr/>
        </p:nvSpPr>
        <p:spPr bwMode="auto">
          <a:xfrm>
            <a:off x="9376418" y="1996002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2" name="流程图: 或者 17"/>
          <p:cNvSpPr>
            <a:spLocks noChangeArrowheads="1"/>
          </p:cNvSpPr>
          <p:nvPr/>
        </p:nvSpPr>
        <p:spPr bwMode="auto">
          <a:xfrm>
            <a:off x="7178502" y="1635275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3" name="流程图: 或者 17"/>
          <p:cNvSpPr>
            <a:spLocks noChangeArrowheads="1"/>
          </p:cNvSpPr>
          <p:nvPr/>
        </p:nvSpPr>
        <p:spPr bwMode="auto">
          <a:xfrm>
            <a:off x="8982135" y="1652053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4" name="流程图: 或者 17"/>
          <p:cNvSpPr>
            <a:spLocks noChangeArrowheads="1"/>
          </p:cNvSpPr>
          <p:nvPr/>
        </p:nvSpPr>
        <p:spPr bwMode="auto">
          <a:xfrm>
            <a:off x="7161724" y="386674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5" name="流程图: 或者 17"/>
          <p:cNvSpPr>
            <a:spLocks noChangeArrowheads="1"/>
          </p:cNvSpPr>
          <p:nvPr/>
        </p:nvSpPr>
        <p:spPr bwMode="auto">
          <a:xfrm>
            <a:off x="4586304" y="4026137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6" name="流程图: 或者 17"/>
          <p:cNvSpPr>
            <a:spLocks noChangeArrowheads="1"/>
          </p:cNvSpPr>
          <p:nvPr/>
        </p:nvSpPr>
        <p:spPr bwMode="auto">
          <a:xfrm>
            <a:off x="4594693" y="2004391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7" name="流程图: 或者 17"/>
          <p:cNvSpPr>
            <a:spLocks noChangeArrowheads="1"/>
          </p:cNvSpPr>
          <p:nvPr/>
        </p:nvSpPr>
        <p:spPr bwMode="auto">
          <a:xfrm>
            <a:off x="1650157" y="4042915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8" name="流程图: 或者 17"/>
          <p:cNvSpPr>
            <a:spLocks noChangeArrowheads="1"/>
          </p:cNvSpPr>
          <p:nvPr/>
        </p:nvSpPr>
        <p:spPr bwMode="auto">
          <a:xfrm>
            <a:off x="1616601" y="1996002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9" name="流程图: 或者 17"/>
          <p:cNvSpPr>
            <a:spLocks noChangeArrowheads="1"/>
          </p:cNvSpPr>
          <p:nvPr/>
        </p:nvSpPr>
        <p:spPr bwMode="auto">
          <a:xfrm>
            <a:off x="7883177" y="1584941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70" name="流程图: 或者 17"/>
          <p:cNvSpPr>
            <a:spLocks noChangeArrowheads="1"/>
          </p:cNvSpPr>
          <p:nvPr/>
        </p:nvSpPr>
        <p:spPr bwMode="auto">
          <a:xfrm>
            <a:off x="7941900" y="4437198"/>
            <a:ext cx="231680" cy="235230"/>
          </a:xfrm>
          <a:prstGeom prst="flowChartOr">
            <a:avLst/>
          </a:prstGeom>
          <a:solidFill>
            <a:srgbClr val="0070C0"/>
          </a:solidFill>
          <a:ln w="28575" algn="ctr">
            <a:solidFill>
              <a:srgbClr val="FFC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1500"/>
            <a:ext cx="12192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0235" y="0"/>
          <a:ext cx="9387279" cy="3196200"/>
        </p:xfrm>
        <a:graphic>
          <a:graphicData uri="http://schemas.openxmlformats.org/drawingml/2006/table">
            <a:tbl>
              <a:tblPr/>
              <a:tblGrid>
                <a:gridCol w="2816298"/>
                <a:gridCol w="3390907"/>
                <a:gridCol w="3180074"/>
              </a:tblGrid>
              <a:tr h="500416">
                <a:tc>
                  <a:txBody>
                    <a:bodyPr/>
                    <a:lstStyle/>
                    <a:p>
                      <a:pPr algn="ctr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416"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产品信息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模具信息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机台信息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1</a:t>
                      </a:r>
                      <a:r>
                        <a:rPr lang="zh-CN" altLang="en-US" sz="1000" b="0" i="0" u="none" strike="noStrike">
                          <a:latin typeface="宋体"/>
                        </a:rPr>
                        <a:t>、材料名称：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70%</a:t>
                      </a:r>
                      <a:r>
                        <a:rPr lang="en-US" sz="1000" b="0" i="0" u="none" strike="noStrike">
                          <a:latin typeface="Arial"/>
                        </a:rPr>
                        <a:t>PC+30ABS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1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、模架品牌：龙记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/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圣都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1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、使用机台：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150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顿锁模力的注塑机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2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、材料颜色：需要配色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2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、模具规格：</a:t>
                      </a:r>
                      <a:r>
                        <a:rPr lang="en-US" sz="1000" b="0" i="0" u="none" strike="noStrike">
                          <a:latin typeface="Arial"/>
                        </a:rPr>
                        <a:t>CI 2950 A70 B80 C80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2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、进胶方式：大水口进胶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3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、是否透明：不透明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3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、模具重量：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330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公斤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3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、冷却方式：运水管道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4</a:t>
                      </a:r>
                      <a:r>
                        <a:rPr lang="zh-CN" altLang="en-US" sz="1000" b="0" i="0" u="none" strike="noStrike">
                          <a:latin typeface="宋体"/>
                        </a:rPr>
                        <a:t>、表面处理：高光</a:t>
                      </a:r>
                      <a:endParaRPr lang="zh-CN" alt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4</a:t>
                      </a:r>
                      <a:r>
                        <a:rPr lang="zh-CN" altLang="en-US" sz="1000" b="0" i="0" u="none" strike="noStrike">
                          <a:latin typeface="宋体"/>
                        </a:rPr>
                        <a:t>、前模钢材：</a:t>
                      </a:r>
                      <a:r>
                        <a:rPr lang="en-US" sz="1000" b="0" i="0" u="none" strike="noStrike">
                          <a:latin typeface="Arial"/>
                        </a:rPr>
                        <a:t>NAK80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4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、出模方式：后模顶针顶出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5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、产品尺寸：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116</a:t>
                      </a:r>
                      <a:r>
                        <a:rPr lang="en-US" sz="1000" b="0" i="0" u="none" strike="noStrike">
                          <a:latin typeface="Arial"/>
                        </a:rPr>
                        <a:t>X269X19mm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5</a:t>
                      </a:r>
                      <a:r>
                        <a:rPr lang="zh-CN" altLang="en-US" sz="1000" b="0" i="0" u="none" strike="noStrike">
                          <a:latin typeface="宋体"/>
                        </a:rPr>
                        <a:t>、后模钢材：</a:t>
                      </a:r>
                      <a:r>
                        <a:rPr lang="en-US" sz="1000" b="0" i="0" u="none" strike="noStrike">
                          <a:latin typeface="Arial"/>
                        </a:rPr>
                        <a:t>NAK80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5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、流道类型：冷流道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6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、件    数： 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6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、模穴数量： 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1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模出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2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6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、模板设计：两板模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7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、个    数： 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7</a:t>
                      </a:r>
                      <a:r>
                        <a:rPr lang="zh-CN" altLang="en-US" sz="1000" b="0" i="0" u="none" strike="noStrike">
                          <a:latin typeface="宋体"/>
                        </a:rPr>
                        <a:t>、行位数量：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7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、是否加纤：没加玻纤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8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、外表喷油：不要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0" i="0" u="none" strike="noStrike">
                          <a:latin typeface="Arial"/>
                        </a:rPr>
                        <a:t>8</a:t>
                      </a:r>
                      <a:r>
                        <a:rPr lang="zh-CN" altLang="en-US" sz="1000" b="0" i="0" u="none" strike="noStrike">
                          <a:latin typeface="Arial"/>
                        </a:rPr>
                        <a:t>、斜顶数量： </a:t>
                      </a:r>
                      <a:r>
                        <a:rPr lang="en-US" altLang="zh-CN" sz="10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C:\Users\Administrator\AppData\Roaming\Tencent\Users\2306014200\QQ\WinTemp\RichOle\Q`JCRE0)WJ55][FP(SF8%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127" y="3573711"/>
            <a:ext cx="2986480" cy="2140209"/>
          </a:xfrm>
          <a:prstGeom prst="rect">
            <a:avLst/>
          </a:prstGeom>
          <a:noFill/>
        </p:spPr>
      </p:pic>
      <p:pic>
        <p:nvPicPr>
          <p:cNvPr id="7" name="Picture 2" descr="C:\Users\Administrator\AppData\Roaming\Tencent\Users\2306014200\QQ\WinTemp\RichOle\D~P99L`4L{YU2CO`4OBHT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128" y="3556934"/>
            <a:ext cx="3174830" cy="207208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474752" y="5981350"/>
            <a:ext cx="755010" cy="3523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正面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128932" y="5880682"/>
            <a:ext cx="805343" cy="3775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反面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1" y="254000"/>
            <a:ext cx="772372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胶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口与流道分析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矩形 51"/>
          <p:cNvSpPr>
            <a:spLocks noChangeArrowheads="1"/>
          </p:cNvSpPr>
          <p:nvPr/>
        </p:nvSpPr>
        <p:spPr bwMode="auto">
          <a:xfrm>
            <a:off x="3203575" y="2305050"/>
            <a:ext cx="642938" cy="714375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cxnSp>
        <p:nvCxnSpPr>
          <p:cNvPr id="6" name="肘形连接符 53"/>
          <p:cNvCxnSpPr>
            <a:cxnSpLocks noChangeShapeType="1"/>
            <a:stCxn id="5" idx="2"/>
          </p:cNvCxnSpPr>
          <p:nvPr/>
        </p:nvCxnSpPr>
        <p:spPr bwMode="auto">
          <a:xfrm rot="5400000">
            <a:off x="2663825" y="2978150"/>
            <a:ext cx="819150" cy="9017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545284" y="859784"/>
            <a:ext cx="1694577" cy="309958"/>
          </a:xfrm>
          <a:prstGeom prst="rect">
            <a:avLst/>
          </a:prstGeom>
          <a:solidFill>
            <a:srgbClr val="00B050"/>
          </a:solidFill>
          <a:ln w="19050">
            <a:noFill/>
            <a:miter lim="800000"/>
            <a:headEnd/>
            <a:tailEnd type="none" w="med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 smtClean="0"/>
              <a:t>大水口，潜针进胶</a:t>
            </a:r>
            <a:endParaRPr lang="zh-CN" altLang="en-US" sz="1400" dirty="0"/>
          </a:p>
        </p:txBody>
      </p:sp>
      <p:cxnSp>
        <p:nvCxnSpPr>
          <p:cNvPr id="10" name="直接箭头连接符 57"/>
          <p:cNvCxnSpPr>
            <a:cxnSpLocks noChangeShapeType="1"/>
            <a:stCxn id="9" idx="3"/>
          </p:cNvCxnSpPr>
          <p:nvPr/>
        </p:nvCxnSpPr>
        <p:spPr bwMode="auto">
          <a:xfrm>
            <a:off x="2239861" y="1014763"/>
            <a:ext cx="232561" cy="20220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4560888" y="5355600"/>
            <a:ext cx="3143250" cy="309958"/>
          </a:xfrm>
          <a:prstGeom prst="rect">
            <a:avLst/>
          </a:prstGeom>
          <a:solidFill>
            <a:srgbClr val="00B050"/>
          </a:solidFill>
          <a:ln w="19050">
            <a:noFill/>
            <a:miter lim="800000"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 smtClean="0"/>
              <a:t>一</a:t>
            </a:r>
            <a:r>
              <a:rPr lang="zh-CN" altLang="en-US" sz="1400" dirty="0"/>
              <a:t>个热</a:t>
            </a:r>
            <a:r>
              <a:rPr lang="zh-CN" altLang="en-US" sz="1400" dirty="0" smtClean="0"/>
              <a:t>嘴</a:t>
            </a:r>
            <a:r>
              <a:rPr lang="zh-CN" altLang="en-US" sz="1400" dirty="0" smtClean="0"/>
              <a:t>分流</a:t>
            </a:r>
            <a:endParaRPr lang="zh-CN" altLang="en-US" sz="1400" dirty="0"/>
          </a:p>
        </p:txBody>
      </p:sp>
      <p:cxnSp>
        <p:nvCxnSpPr>
          <p:cNvPr id="16" name="形状 71"/>
          <p:cNvCxnSpPr>
            <a:cxnSpLocks noChangeShapeType="1"/>
            <a:stCxn id="15" idx="0"/>
          </p:cNvCxnSpPr>
          <p:nvPr/>
        </p:nvCxnSpPr>
        <p:spPr bwMode="auto">
          <a:xfrm rot="16200000" flipV="1">
            <a:off x="5122070" y="4345157"/>
            <a:ext cx="358774" cy="1662112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561" y="1456190"/>
            <a:ext cx="2733117" cy="179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Administrator\AppData\Roaming\Tencent\Users\2306014200\QQ\WinTemp\RichOle\9VIK$I`JN@KBVWQC`N178Y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650" y="3866781"/>
            <a:ext cx="3049432" cy="2093597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612" y="1182194"/>
            <a:ext cx="3574536" cy="26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肘形连接符 25"/>
          <p:cNvCxnSpPr/>
          <p:nvPr/>
        </p:nvCxnSpPr>
        <p:spPr bwMode="auto">
          <a:xfrm flipV="1">
            <a:off x="4597167" y="2768367"/>
            <a:ext cx="2105637" cy="120801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cs typeface="Arial" pitchFamily="34" charset="0"/>
              </a:rPr>
              <a:t>PL 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线分析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>
            <a:off x="2711392" y="1882674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 flipV="1">
            <a:off x="3698803" y="1220467"/>
            <a:ext cx="0" cy="5905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lg"/>
          </a:ln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>
            <a:off x="3707192" y="2001256"/>
            <a:ext cx="0" cy="581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lg"/>
          </a:ln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2704575" y="1292036"/>
            <a:ext cx="895350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型腔</a:t>
            </a:r>
            <a:r>
              <a:rPr lang="en-US" altLang="zh-C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altLang="zh-CN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2746519" y="2017028"/>
            <a:ext cx="895350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型芯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778764" y="2692003"/>
            <a:ext cx="887412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型腔</a:t>
            </a:r>
            <a:r>
              <a:rPr lang="en-US" altLang="zh-CN" b="1" dirty="0" smtClean="0">
                <a:solidFill>
                  <a:srgbClr val="0099FF"/>
                </a:solidFill>
              </a:rPr>
              <a:t> </a:t>
            </a:r>
            <a:endParaRPr lang="en-US" altLang="zh-CN" b="1" dirty="0">
              <a:solidFill>
                <a:srgbClr val="0099FF"/>
              </a:solidFill>
            </a:endParaRP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8603310" y="5857875"/>
            <a:ext cx="895350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型芯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endParaRPr lang="en-US" altLang="zh-CN" b="1" dirty="0">
              <a:solidFill>
                <a:srgbClr val="0000FF"/>
              </a:solidFill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437267" y="965216"/>
            <a:ext cx="692489" cy="899761"/>
            <a:chOff x="375" y="629"/>
            <a:chExt cx="251" cy="465"/>
          </a:xfrm>
        </p:grpSpPr>
        <p:sp>
          <p:nvSpPr>
            <p:cNvPr id="17" name="Rectangle 192"/>
            <p:cNvSpPr>
              <a:spLocks noChangeArrowheads="1"/>
            </p:cNvSpPr>
            <p:nvPr/>
          </p:nvSpPr>
          <p:spPr bwMode="auto">
            <a:xfrm>
              <a:off x="375" y="629"/>
              <a:ext cx="233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lg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型腔</a:t>
              </a:r>
              <a:endPara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94"/>
            <p:cNvSpPr>
              <a:spLocks noChangeArrowheads="1"/>
            </p:cNvSpPr>
            <p:nvPr/>
          </p:nvSpPr>
          <p:spPr bwMode="auto">
            <a:xfrm>
              <a:off x="393" y="902"/>
              <a:ext cx="233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lg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dirty="0" smtClean="0">
                  <a:solidFill>
                    <a:schemeClr val="accent1"/>
                  </a:solidFill>
                  <a:latin typeface="Times New Roman" pitchFamily="18" charset="0"/>
                </a:rPr>
                <a:t>型芯</a:t>
              </a:r>
              <a:endParaRPr lang="zh-CN" altLang="en-US" dirty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332" y="771513"/>
            <a:ext cx="4676957" cy="188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61" y="991124"/>
            <a:ext cx="796210" cy="3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20" y="1490357"/>
            <a:ext cx="809451" cy="3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375" y="3712261"/>
            <a:ext cx="3480353" cy="23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接箭头连接符 27"/>
          <p:cNvCxnSpPr/>
          <p:nvPr/>
        </p:nvCxnSpPr>
        <p:spPr bwMode="auto">
          <a:xfrm>
            <a:off x="1392572" y="3221372"/>
            <a:ext cx="713065" cy="96473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1039" y="3112316"/>
            <a:ext cx="3251534" cy="21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接箭头连接符 30"/>
          <p:cNvCxnSpPr/>
          <p:nvPr/>
        </p:nvCxnSpPr>
        <p:spPr bwMode="auto">
          <a:xfrm flipH="1" flipV="1">
            <a:off x="8481270" y="4832059"/>
            <a:ext cx="310392" cy="86406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181727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行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位线分析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5" name="形状 44"/>
          <p:cNvCxnSpPr>
            <a:cxnSpLocks noChangeShapeType="1"/>
          </p:cNvCxnSpPr>
          <p:nvPr/>
        </p:nvCxnSpPr>
        <p:spPr bwMode="auto">
          <a:xfrm>
            <a:off x="1449388" y="2095500"/>
            <a:ext cx="4038600" cy="2433638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左箭头 46"/>
          <p:cNvSpPr>
            <a:spLocks noChangeArrowheads="1"/>
          </p:cNvSpPr>
          <p:nvPr/>
        </p:nvSpPr>
        <p:spPr bwMode="auto">
          <a:xfrm>
            <a:off x="5849160" y="1540556"/>
            <a:ext cx="716184" cy="737996"/>
          </a:xfrm>
          <a:prstGeom prst="leftArrow">
            <a:avLst>
              <a:gd name="adj1" fmla="val 50000"/>
              <a:gd name="adj2" fmla="val 50101"/>
            </a:avLst>
          </a:prstGeom>
          <a:solidFill>
            <a:schemeClr val="tx1"/>
          </a:solidFill>
          <a:ln w="28575" algn="ctr">
            <a:solidFill>
              <a:srgbClr val="FFC000"/>
            </a:solidFill>
            <a:round/>
            <a:headEnd/>
            <a:tailEnd type="triangle" w="med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5744385" y="1091293"/>
            <a:ext cx="974414" cy="371513"/>
          </a:xfrm>
          <a:prstGeom prst="rect">
            <a:avLst/>
          </a:prstGeom>
          <a:solidFill>
            <a:srgbClr val="00B050"/>
          </a:solidFill>
          <a:ln w="19050">
            <a:noFill/>
            <a:miter lim="800000"/>
            <a:headEnd/>
            <a:tailEnd type="none" w="med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/>
              <a:t>行位</a:t>
            </a:r>
            <a:r>
              <a:rPr lang="en-US" altLang="zh-CN" dirty="0" smtClean="0"/>
              <a:t> </a:t>
            </a:r>
            <a:endParaRPr lang="zh-CN" altLang="en-US" sz="1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897" y="721454"/>
            <a:ext cx="5147835" cy="338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24" y="1491101"/>
            <a:ext cx="4321604" cy="26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803" y="4481602"/>
            <a:ext cx="2592516" cy="21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接箭头连接符 22"/>
          <p:cNvCxnSpPr/>
          <p:nvPr/>
        </p:nvCxnSpPr>
        <p:spPr bwMode="auto">
          <a:xfrm flipH="1" flipV="1">
            <a:off x="8145710" y="4060272"/>
            <a:ext cx="1669409" cy="117445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  <p:sp>
        <p:nvSpPr>
          <p:cNvPr id="24" name="矩形 23"/>
          <p:cNvSpPr/>
          <p:nvPr/>
        </p:nvSpPr>
        <p:spPr>
          <a:xfrm>
            <a:off x="9362114" y="5243119"/>
            <a:ext cx="1166069" cy="67950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隧道行位</a:t>
            </a:r>
            <a:endParaRPr lang="zh-CN" alt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82" y="819063"/>
            <a:ext cx="134669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1988191" y="755009"/>
            <a:ext cx="1107348" cy="50333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行位面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镶件分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矩形 13"/>
          <p:cNvSpPr>
            <a:spLocks noChangeArrowheads="1"/>
          </p:cNvSpPr>
          <p:nvPr/>
        </p:nvSpPr>
        <p:spPr bwMode="auto">
          <a:xfrm>
            <a:off x="3279539" y="2869958"/>
            <a:ext cx="714375" cy="1000125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lg"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5068413" y="5207771"/>
            <a:ext cx="1273664" cy="309958"/>
          </a:xfrm>
          <a:prstGeom prst="rect">
            <a:avLst/>
          </a:prstGeom>
          <a:solidFill>
            <a:srgbClr val="00B050"/>
          </a:solidFill>
          <a:ln w="19050">
            <a:noFill/>
            <a:miter lim="800000"/>
            <a:headEnd/>
            <a:tailEnd type="none" w="med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 smtClean="0"/>
              <a:t>红色面为镶件</a:t>
            </a:r>
            <a:endParaRPr lang="zh-CN" altLang="en-US" sz="1400" dirty="0"/>
          </a:p>
        </p:txBody>
      </p:sp>
      <p:cxnSp>
        <p:nvCxnSpPr>
          <p:cNvPr id="25" name="肘形连接符 24"/>
          <p:cNvCxnSpPr/>
          <p:nvPr/>
        </p:nvCxnSpPr>
        <p:spPr>
          <a:xfrm>
            <a:off x="4005943" y="3672114"/>
            <a:ext cx="3643086" cy="7402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09" y="1016111"/>
            <a:ext cx="5800829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278" y="1626635"/>
            <a:ext cx="4215073" cy="406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镶件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分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4064453" y="1717902"/>
            <a:ext cx="672955" cy="371513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triangle" w="med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cxnSp>
        <p:nvCxnSpPr>
          <p:cNvPr id="8" name="形状 12"/>
          <p:cNvCxnSpPr>
            <a:cxnSpLocks noChangeShapeType="1"/>
            <a:stCxn id="5" idx="2"/>
          </p:cNvCxnSpPr>
          <p:nvPr/>
        </p:nvCxnSpPr>
        <p:spPr bwMode="auto">
          <a:xfrm rot="16200000" flipH="1">
            <a:off x="5451344" y="1039001"/>
            <a:ext cx="1713328" cy="3814155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04" y="871756"/>
            <a:ext cx="5943015" cy="47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647" y="2356914"/>
            <a:ext cx="2698063" cy="227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6091870" y="5610443"/>
            <a:ext cx="1273664" cy="309958"/>
          </a:xfrm>
          <a:prstGeom prst="rect">
            <a:avLst/>
          </a:prstGeom>
          <a:solidFill>
            <a:srgbClr val="00B050"/>
          </a:solidFill>
          <a:ln w="19050">
            <a:noFill/>
            <a:miter lim="800000"/>
            <a:headEnd/>
            <a:tailEnd type="none" w="med" len="lg"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 smtClean="0"/>
              <a:t>红色面为镶件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拔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模分析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05" y="588364"/>
            <a:ext cx="4816273" cy="332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肘形连接符 34"/>
          <p:cNvCxnSpPr/>
          <p:nvPr/>
        </p:nvCxnSpPr>
        <p:spPr bwMode="auto">
          <a:xfrm>
            <a:off x="4479721" y="2634144"/>
            <a:ext cx="3280096" cy="57884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592" y="2355907"/>
            <a:ext cx="3382150" cy="25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3649211" y="4471332"/>
            <a:ext cx="2223082" cy="10318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绿</a:t>
            </a:r>
            <a:r>
              <a:rPr lang="zh-CN" altLang="en-US" dirty="0" smtClean="0"/>
              <a:t>色为直面。是否需要增加拔模？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7818540" y="2734811"/>
            <a:ext cx="2466363" cy="6459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30000" dirty="0"/>
          </a:p>
        </p:txBody>
      </p:sp>
      <p:cxnSp>
        <p:nvCxnSpPr>
          <p:cNvPr id="43" name="肘形连接符 42"/>
          <p:cNvCxnSpPr/>
          <p:nvPr/>
        </p:nvCxnSpPr>
        <p:spPr bwMode="auto">
          <a:xfrm rot="10800000" flipV="1">
            <a:off x="6107186" y="3498209"/>
            <a:ext cx="1359017" cy="1283516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4"/>
          <p:cNvSpPr txBox="1">
            <a:spLocks noChangeArrowheads="1"/>
          </p:cNvSpPr>
          <p:nvPr/>
        </p:nvSpPr>
        <p:spPr bwMode="auto">
          <a:xfrm>
            <a:off x="501042" y="254000"/>
            <a:ext cx="57452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薄</a:t>
            </a:r>
            <a:r>
              <a:rPr lang="zh-CN" altLang="en-US" sz="2000" b="1" dirty="0" smtClean="0">
                <a:solidFill>
                  <a:srgbClr val="FF0000"/>
                </a:solidFill>
                <a:cs typeface="Arial" pitchFamily="34" charset="0"/>
              </a:rPr>
              <a:t>钢分析</a:t>
            </a:r>
            <a:endParaRPr lang="zh-CN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6" name="肘形连接符 14"/>
          <p:cNvCxnSpPr>
            <a:cxnSpLocks noChangeShapeType="1"/>
          </p:cNvCxnSpPr>
          <p:nvPr/>
        </p:nvCxnSpPr>
        <p:spPr bwMode="auto">
          <a:xfrm rot="10800000">
            <a:off x="3686496" y="2181804"/>
            <a:ext cx="1172015" cy="434110"/>
          </a:xfrm>
          <a:prstGeom prst="bentConnector3">
            <a:avLst>
              <a:gd name="adj1" fmla="val 64861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Rectangle 310"/>
          <p:cNvSpPr>
            <a:spLocks noChangeArrowheads="1"/>
          </p:cNvSpPr>
          <p:nvPr/>
        </p:nvSpPr>
        <p:spPr bwMode="auto">
          <a:xfrm>
            <a:off x="10993211" y="6201682"/>
            <a:ext cx="879475" cy="279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1200" dirty="0" err="1" smtClean="0"/>
              <a:t>Changd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118" y="1073791"/>
            <a:ext cx="4723002" cy="316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椭圆 27"/>
          <p:cNvSpPr/>
          <p:nvPr/>
        </p:nvSpPr>
        <p:spPr>
          <a:xfrm>
            <a:off x="5276675" y="2466363"/>
            <a:ext cx="411061" cy="4026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828639" y="1157681"/>
            <a:ext cx="604007" cy="3523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457813" y="3724712"/>
            <a:ext cx="637563" cy="4697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925886" y="2214694"/>
            <a:ext cx="662731" cy="6878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5" y="1340142"/>
            <a:ext cx="2839873" cy="254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704675" y="4739780"/>
            <a:ext cx="2223083" cy="4781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四</a:t>
            </a:r>
            <a:r>
              <a:rPr lang="zh-CN" altLang="en-US" dirty="0" smtClean="0"/>
              <a:t>个角，存在薄钢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206" y="4705830"/>
            <a:ext cx="1572105" cy="156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肘形连接符 35"/>
          <p:cNvCxnSpPr/>
          <p:nvPr/>
        </p:nvCxnSpPr>
        <p:spPr bwMode="auto">
          <a:xfrm>
            <a:off x="3489820" y="4085439"/>
            <a:ext cx="1719743" cy="128351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/>
          </a:ln>
        </p:spPr>
      </p:cxnSp>
      <p:sp>
        <p:nvSpPr>
          <p:cNvPr id="37" name="矩形 36"/>
          <p:cNvSpPr/>
          <p:nvPr/>
        </p:nvSpPr>
        <p:spPr>
          <a:xfrm>
            <a:off x="7466200" y="4764948"/>
            <a:ext cx="2122415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建</a:t>
            </a:r>
            <a:r>
              <a:rPr lang="zh-CN" altLang="en-US" dirty="0" smtClean="0"/>
              <a:t>议此处加胶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8575" algn="ctr">
          <a:solidFill>
            <a:schemeClr val="tx1"/>
          </a:solidFill>
          <a:round/>
          <a:headEnd/>
          <a:tailEnd type="arrow" w="med" len="med"/>
        </a:ln>
      </a:spPr>
      <a:bodyPr/>
      <a:lstStyle/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405</Words>
  <Application>Microsoft Office PowerPoint</Application>
  <PresentationFormat>自定义</PresentationFormat>
  <Paragraphs>62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Mars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Hazel, Philip (Contractor)</dc:creator>
  <cp:lastModifiedBy>Administrator</cp:lastModifiedBy>
  <cp:revision>75</cp:revision>
  <dcterms:created xsi:type="dcterms:W3CDTF">2015-12-08T08:55:08Z</dcterms:created>
  <dcterms:modified xsi:type="dcterms:W3CDTF">2017-07-04T08:09:49Z</dcterms:modified>
</cp:coreProperties>
</file>